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3416320"/>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Saturday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 her way 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going there to see a flower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doesn’t know how to get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can’t understand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a pen and a piece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draws some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it,gives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picture to the boy and says something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smiles and then shows Mary the way to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26654" y="3679528"/>
            <a:ext cx="338554" cy="461665"/>
          </a:xfrm>
          <a:prstGeom prst="rect">
            <a:avLst/>
          </a:prstGeom>
        </p:spPr>
        <p:txBody>
          <a:bodyPr wrap="none">
            <a:spAutoFit/>
          </a:bodyPr>
          <a:lstStyle/>
          <a:p>
            <a:r>
              <a:rPr lang="en-US" altLang="zh-CN" sz="2400" dirty="0"/>
              <a:t>a</a:t>
            </a:r>
            <a:endParaRPr lang="zh-CN" altLang="en-US" dirty="0"/>
          </a:p>
        </p:txBody>
      </p:sp>
      <p:sp>
        <p:nvSpPr>
          <p:cNvPr id="5" name="内容占位符 8"/>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句意：她问一个中国男孩。根据</a:t>
            </a:r>
            <a:r>
              <a:rPr lang="en-US" altLang="zh-CN" b="1" smtClean="0">
                <a:solidFill>
                  <a:srgbClr val="FF0000"/>
                </a:solidFill>
                <a:latin typeface="Times New Roman" panose="02020603050405020304" pitchFamily="18" charset="0"/>
                <a:ea typeface="宋体" panose="02010600030101010101" pitchFamily="2" charset="-122"/>
              </a:rPr>
              <a:t>“She asks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Chinese boy</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可知，此处表示一个中国男孩，表泛指，且</a:t>
            </a:r>
            <a:r>
              <a:rPr lang="en-US" altLang="zh-CN" b="1" smtClean="0">
                <a:solidFill>
                  <a:srgbClr val="FF0000"/>
                </a:solidFill>
                <a:latin typeface="Times New Roman" panose="02020603050405020304" pitchFamily="18" charset="0"/>
                <a:ea typeface="宋体" panose="02010600030101010101" pitchFamily="2" charset="-122"/>
              </a:rPr>
              <a:t>Chinese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的发音以辅音音素开头，故应用</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3416320"/>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Saturday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 her way 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going there to see a flower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doesn’t know how to get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can’t understand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a pen and a piece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draws some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it,gives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picture to the boy and says something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smiles and then shows Mary the way to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3682528"/>
            <a:ext cx="869149" cy="461665"/>
          </a:xfrm>
          <a:prstGeom prst="rect">
            <a:avLst/>
          </a:prstGeom>
        </p:spPr>
        <p:txBody>
          <a:bodyPr wrap="none">
            <a:spAutoFit/>
          </a:bodyPr>
          <a:lstStyle/>
          <a:p>
            <a:r>
              <a:rPr lang="en-US" altLang="zh-CN" sz="2400" dirty="0"/>
              <a:t>takes</a:t>
            </a:r>
            <a:endParaRPr lang="zh-CN" altLang="en-US" dirty="0"/>
          </a:p>
        </p:txBody>
      </p:sp>
      <p:sp>
        <p:nvSpPr>
          <p:cNvPr id="5" name="内容占位符 9"/>
          <p:cNvSpPr txBox="1"/>
          <p:nvPr/>
        </p:nvSpPr>
        <p:spPr bwMode="auto">
          <a:xfrm>
            <a:off x="360854" y="41930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句意：然后她拿出一支笔和一张纸。</a:t>
            </a:r>
            <a:r>
              <a:rPr lang="en-US" altLang="zh-CN" b="1" dirty="0" smtClean="0">
                <a:solidFill>
                  <a:srgbClr val="FF0000"/>
                </a:solidFill>
                <a:latin typeface="Times New Roman" panose="02020603050405020304" pitchFamily="18" charset="0"/>
                <a:ea typeface="宋体" panose="02010600030101010101" pitchFamily="2" charset="-122"/>
              </a:rPr>
              <a:t>take</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拿</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“draws”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可知，句子为一般现在时，由于主语</a:t>
            </a:r>
            <a:r>
              <a:rPr lang="en-US" altLang="zh-CN" b="1" dirty="0" smtClean="0">
                <a:solidFill>
                  <a:srgbClr val="FF0000"/>
                </a:solidFill>
                <a:latin typeface="Times New Roman" panose="02020603050405020304" pitchFamily="18" charset="0"/>
                <a:ea typeface="宋体" panose="02010600030101010101" pitchFamily="2" charset="-122"/>
              </a:rPr>
              <a:t>she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为第三人称单数形式，故谓语动词应用三单形式</a:t>
            </a:r>
            <a:r>
              <a:rPr lang="en-US" altLang="zh-CN" b="1" dirty="0" smtClean="0">
                <a:solidFill>
                  <a:srgbClr val="FF0000"/>
                </a:solidFill>
                <a:latin typeface="Times New Roman" panose="02020603050405020304" pitchFamily="18" charset="0"/>
                <a:ea typeface="宋体" panose="02010600030101010101" pitchFamily="2" charset="-122"/>
              </a:rPr>
              <a:t>takes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takes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3416320"/>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Saturday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on her way to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going there to see a flower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doesn’t know how to get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can’t understand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a pen and a piece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draws some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it,gives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picture to the boy and says something 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smiles and then shows Mary the way to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47</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3645024"/>
            <a:ext cx="1141659" cy="461665"/>
          </a:xfrm>
          <a:prstGeom prst="rect">
            <a:avLst/>
          </a:prstGeom>
        </p:spPr>
        <p:txBody>
          <a:bodyPr wrap="none">
            <a:spAutoFit/>
          </a:bodyPr>
          <a:lstStyle/>
          <a:p>
            <a:r>
              <a:rPr lang="en-US" altLang="zh-CN" sz="2400" dirty="0"/>
              <a:t>flowers</a:t>
            </a:r>
            <a:endParaRPr lang="zh-CN" altLang="en-US" dirty="0"/>
          </a:p>
        </p:txBody>
      </p:sp>
      <p:sp>
        <p:nvSpPr>
          <p:cNvPr id="5" name="内容占位符 10"/>
          <p:cNvSpPr txBox="1"/>
          <p:nvPr/>
        </p:nvSpPr>
        <p:spPr bwMode="auto">
          <a:xfrm>
            <a:off x="360854" y="41709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句意：她在纸上画了一些花，把画给了男孩，并说了一些关于它的事情。</a:t>
            </a:r>
            <a:r>
              <a:rPr lang="en-US" altLang="zh-CN" b="1" dirty="0" smtClean="0">
                <a:solidFill>
                  <a:srgbClr val="FF0000"/>
                </a:solidFill>
                <a:latin typeface="Times New Roman" panose="02020603050405020304" pitchFamily="18" charset="0"/>
                <a:ea typeface="宋体" panose="02010600030101010101" pitchFamily="2" charset="-122"/>
              </a:rPr>
              <a:t>flower</a:t>
            </a:r>
            <a:r>
              <a:rPr lang="en-US" altLang="zh-CN" b="1" dirty="0" smtClean="0">
                <a:solidFill>
                  <a:srgbClr val="FF0000"/>
                </a:solidFill>
                <a:latin typeface="+mj-ea"/>
                <a:ea typeface="+mj-ea"/>
              </a:rPr>
              <a:t>“</a:t>
            </a:r>
            <a:r>
              <a:rPr lang="zh-CN" altLang="zh-CN" b="1" dirty="0" smtClean="0">
                <a:solidFill>
                  <a:srgbClr val="FF0000"/>
                </a:solidFill>
                <a:latin typeface="+mj-ea"/>
                <a:ea typeface="+mj-ea"/>
                <a:cs typeface="Times New Roman" panose="02020603050405020304" pitchFamily="18" charset="0"/>
              </a:rPr>
              <a:t>花</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“some”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可知，此处应用名词复数形式。故填</a:t>
            </a:r>
            <a:r>
              <a:rPr lang="en-US" altLang="zh-CN" b="1" dirty="0" smtClean="0">
                <a:solidFill>
                  <a:srgbClr val="FF0000"/>
                </a:solidFill>
                <a:latin typeface="Times New Roman" panose="02020603050405020304" pitchFamily="18" charset="0"/>
                <a:ea typeface="宋体" panose="02010600030101010101" pitchFamily="2" charset="-122"/>
              </a:rPr>
              <a:t>flowers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语篇导航-DA.eps" descr="id:2147486485;FounderCES"/>
          <p:cNvPicPr/>
          <p:nvPr/>
        </p:nvPicPr>
        <p:blipFill>
          <a:blip r:embed="rId1"/>
          <a:stretch>
            <a:fillRect/>
          </a:stretch>
        </p:blipFill>
        <p:spPr>
          <a:xfrm>
            <a:off x="360854" y="2239639"/>
            <a:ext cx="1787525" cy="436245"/>
          </a:xfrm>
          <a:prstGeom prst="rect">
            <a:avLst/>
          </a:prstGeom>
        </p:spPr>
      </p:pic>
      <p:sp>
        <p:nvSpPr>
          <p:cNvPr id="3" name="内容占位符 2"/>
          <p:cNvSpPr>
            <a:spLocks noGrp="1"/>
          </p:cNvSpPr>
          <p:nvPr>
            <p:ph idx="1"/>
          </p:nvPr>
        </p:nvSpPr>
        <p:spPr>
          <a:xfrm>
            <a:off x="360854" y="2132856"/>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a:t>
            </a:r>
            <a:r>
              <a:rPr lang="en-US" altLang="zh-CN" b="1" dirty="0">
                <a:latin typeface="Times New Roman" panose="02020603050405020304" pitchFamily="18" charset="0"/>
                <a:ea typeface="宋体" panose="02010600030101010101" pitchFamily="2" charset="-122"/>
              </a:rPr>
              <a:t>Mary</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的一些相关信息以及她周六早上去公园看花展时向一个男孩问路的经历。</a:t>
            </a:r>
            <a:endParaRPr lang="zh-CN" altLang="en-US" dirty="0"/>
          </a:p>
        </p:txBody>
      </p:sp>
      <p:pic>
        <p:nvPicPr>
          <p:cNvPr id="2" name="图片 1"/>
          <p:cNvPicPr>
            <a:picLocks noChangeAspect="1"/>
          </p:cNvPicPr>
          <p:nvPr/>
        </p:nvPicPr>
        <p:blipFill>
          <a:blip r:embed="rId2"/>
          <a:stretch>
            <a:fillRect/>
          </a:stretch>
        </p:blipFill>
        <p:spPr>
          <a:xfrm>
            <a:off x="788488" y="908720"/>
            <a:ext cx="10613436" cy="112908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14517"/>
            <a:ext cx="11485848" cy="3416320"/>
          </a:xfrm>
        </p:spPr>
        <p:txBody>
          <a:bodyPr/>
          <a:lstStyle/>
          <a:p>
            <a:pPr indent="609600"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阅读下面短文，在空白处填入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个适当的单词或括号内单词的正确形式。有提示词的空格不限一词，无提示词的空格限填一词。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is an American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 with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same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are in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on the playground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38</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302260" y="810559"/>
            <a:ext cx="3585891" cy="475453"/>
          </a:xfrm>
          <a:prstGeom prst="rect">
            <a:avLst/>
          </a:prstGeom>
        </p:spPr>
      </p:pic>
      <p:sp>
        <p:nvSpPr>
          <p:cNvPr id="3" name="矩形 2"/>
          <p:cNvSpPr/>
          <p:nvPr/>
        </p:nvSpPr>
        <p:spPr>
          <a:xfrm>
            <a:off x="1054646" y="4221088"/>
            <a:ext cx="441146" cy="461665"/>
          </a:xfrm>
          <a:prstGeom prst="rect">
            <a:avLst/>
          </a:prstGeom>
        </p:spPr>
        <p:txBody>
          <a:bodyPr wrap="none">
            <a:spAutoFit/>
          </a:bodyPr>
          <a:lstStyle/>
          <a:p>
            <a:r>
              <a:rPr lang="en-US" altLang="zh-CN" sz="2400" dirty="0"/>
              <a:t>in</a:t>
            </a:r>
            <a:endParaRPr lang="zh-CN" altLang="en-US" dirty="0"/>
          </a:p>
        </p:txBody>
      </p:sp>
      <p:sp>
        <p:nvSpPr>
          <p:cNvPr id="5" name="内容占位符 1"/>
          <p:cNvSpPr txBox="1"/>
          <p:nvPr/>
        </p:nvSpPr>
        <p:spPr bwMode="auto">
          <a:xfrm>
            <a:off x="360854" y="48190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句意：她现在和她的父母在北京。根据</a:t>
            </a:r>
            <a:r>
              <a:rPr lang="en-US" altLang="zh-CN" b="1" smtClean="0">
                <a:solidFill>
                  <a:srgbClr val="FF0000"/>
                </a:solidFill>
                <a:latin typeface="Times New Roman" panose="02020603050405020304" pitchFamily="18" charset="0"/>
                <a:ea typeface="宋体" panose="02010600030101010101" pitchFamily="2" charset="-122"/>
              </a:rPr>
              <a:t>“She is now</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Beijing with her parents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可知，应是在北京，在某座城市应用介词</a:t>
            </a:r>
            <a:r>
              <a:rPr lang="en-US" altLang="zh-CN" b="1" smtClean="0">
                <a:solidFill>
                  <a:srgbClr val="FF0000"/>
                </a:solidFill>
                <a:latin typeface="Times New Roman" panose="02020603050405020304" pitchFamily="18" charset="0"/>
                <a:ea typeface="宋体" panose="02010600030101010101" pitchFamily="2" charset="-122"/>
              </a:rPr>
              <a:t>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rPr>
              <a:t>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08720"/>
            <a:ext cx="11485848" cy="3416320"/>
          </a:xfrm>
        </p:spPr>
        <p:txBody>
          <a:bodyPr/>
          <a:lstStyle/>
          <a:p>
            <a:pPr indent="609600"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阅读下面短文，在空白处填入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个适当的单词或括号内单词的正确形式。有提示词的空格不限一词，无提示词的空格限填一词。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is an American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 with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same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are in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on the playground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39</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54646" y="3717032"/>
            <a:ext cx="605487" cy="461665"/>
          </a:xfrm>
          <a:prstGeom prst="rect">
            <a:avLst/>
          </a:prstGeom>
        </p:spPr>
        <p:txBody>
          <a:bodyPr wrap="none">
            <a:spAutoFit/>
          </a:bodyPr>
          <a:lstStyle/>
          <a:p>
            <a:r>
              <a:rPr lang="en-US" altLang="zh-CN" sz="2400" dirty="0"/>
              <a:t>are</a:t>
            </a:r>
            <a:endParaRPr lang="zh-CN" altLang="en-US" dirty="0"/>
          </a:p>
        </p:txBody>
      </p:sp>
      <p:sp>
        <p:nvSpPr>
          <p:cNvPr id="5" name="内容占位符 2"/>
          <p:cNvSpPr txBox="1"/>
          <p:nvPr/>
        </p:nvSpPr>
        <p:spPr bwMode="auto">
          <a:xfrm>
            <a:off x="360854"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smtClean="0">
                <a:solidFill>
                  <a:srgbClr val="FF0000"/>
                </a:solidFill>
                <a:latin typeface="Times New Roman" panose="02020603050405020304" pitchFamily="18" charset="0"/>
                <a:ea typeface="宋体" panose="02010600030101010101" pitchFamily="2" charset="-122"/>
              </a:rPr>
              <a:t>Mary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和我在同一所学校，但我们在不同的班级。结合语境和</a:t>
            </a:r>
            <a:r>
              <a:rPr lang="en-US" altLang="zh-CN" b="1" smtClean="0">
                <a:solidFill>
                  <a:srgbClr val="FF0000"/>
                </a:solidFill>
                <a:latin typeface="Times New Roman" panose="02020603050405020304" pitchFamily="18" charset="0"/>
                <a:ea typeface="宋体" panose="02010600030101010101" pitchFamily="2" charset="-122"/>
              </a:rPr>
              <a:t>“we are”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可知，句子为一般现在时，由于主语</a:t>
            </a:r>
            <a:r>
              <a:rPr lang="en-US" altLang="zh-CN" b="1" smtClean="0">
                <a:solidFill>
                  <a:srgbClr val="FF0000"/>
                </a:solidFill>
                <a:latin typeface="Times New Roman" panose="02020603050405020304" pitchFamily="18" charset="0"/>
                <a:ea typeface="宋体" panose="02010600030101010101" pitchFamily="2" charset="-122"/>
              </a:rPr>
              <a:t>Mary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rPr>
              <a:t>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为复数，故</a:t>
            </a:r>
            <a:r>
              <a:rPr lang="en-US" altLang="zh-CN" b="1" smtClean="0">
                <a:solidFill>
                  <a:srgbClr val="FF0000"/>
                </a:solidFill>
                <a:latin typeface="Times New Roman" panose="02020603050405020304" pitchFamily="18" charset="0"/>
                <a:ea typeface="宋体" panose="02010600030101010101" pitchFamily="2" charset="-122"/>
              </a:rPr>
              <a:t>be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动词应用</a:t>
            </a:r>
            <a:r>
              <a:rPr lang="en-US" altLang="zh-CN" b="1" smtClean="0">
                <a:solidFill>
                  <a:srgbClr val="FF0000"/>
                </a:solidFill>
                <a:latin typeface="Times New Roman" panose="02020603050405020304" pitchFamily="18" charset="0"/>
                <a:ea typeface="宋体" panose="02010600030101010101" pitchFamily="2" charset="-122"/>
              </a:rPr>
              <a:t>are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rPr>
              <a:t>are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08720"/>
            <a:ext cx="11485848" cy="3416320"/>
          </a:xfrm>
        </p:spPr>
        <p:txBody>
          <a:bodyPr/>
          <a:lstStyle/>
          <a:p>
            <a:pPr indent="609600"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阅读下面短文，在空白处填入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个适当的单词或括号内单词的正确形式。有提示词的空格不限一词，无提示词的空格限填一词。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is an American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 with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same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are in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on the playground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3717032"/>
            <a:ext cx="630301" cy="461665"/>
          </a:xfrm>
          <a:prstGeom prst="rect">
            <a:avLst/>
          </a:prstGeom>
        </p:spPr>
        <p:txBody>
          <a:bodyPr wrap="none">
            <a:spAutoFit/>
          </a:bodyPr>
          <a:lstStyle/>
          <a:p>
            <a:r>
              <a:rPr lang="en-US" altLang="zh-CN" sz="2400" dirty="0"/>
              <a:t>but</a:t>
            </a:r>
            <a:endParaRPr lang="zh-CN" altLang="en-US" dirty="0"/>
          </a:p>
        </p:txBody>
      </p:sp>
      <p:sp>
        <p:nvSpPr>
          <p:cNvPr id="5" name="内容占位符 3"/>
          <p:cNvSpPr txBox="1"/>
          <p:nvPr/>
        </p:nvSpPr>
        <p:spPr bwMode="auto">
          <a:xfrm>
            <a:off x="360854" y="42210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dirty="0" smtClean="0">
                <a:solidFill>
                  <a:srgbClr val="FF0000"/>
                </a:solidFill>
                <a:latin typeface="Times New Roman" panose="02020603050405020304" pitchFamily="18" charset="0"/>
                <a:ea typeface="宋体" panose="02010600030101010101" pitchFamily="2" charset="-122"/>
              </a:rPr>
              <a:t>Mary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和我在同一所学校，但我们在不同的班级。空格前后句为转折关系，故此处应用</a:t>
            </a:r>
            <a:r>
              <a:rPr lang="en-US" altLang="zh-CN" b="1" dirty="0" smtClean="0">
                <a:solidFill>
                  <a:srgbClr val="FF0000"/>
                </a:solidFill>
                <a:latin typeface="Times New Roman" panose="02020603050405020304" pitchFamily="18" charset="0"/>
                <a:ea typeface="宋体" panose="02010600030101010101" pitchFamily="2" charset="-122"/>
              </a:rPr>
              <a:t>but</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连接。故填</a:t>
            </a:r>
            <a:r>
              <a:rPr lang="en-US" altLang="zh-CN" b="1" dirty="0" smtClean="0">
                <a:solidFill>
                  <a:srgbClr val="FF0000"/>
                </a:solidFill>
                <a:latin typeface="Times New Roman" panose="02020603050405020304" pitchFamily="18" charset="0"/>
                <a:ea typeface="宋体" panose="02010600030101010101" pitchFamily="2" charset="-122"/>
              </a:rPr>
              <a:t>but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08720"/>
            <a:ext cx="11485848" cy="3416320"/>
          </a:xfrm>
        </p:spPr>
        <p:txBody>
          <a:bodyPr/>
          <a:lstStyle/>
          <a:p>
            <a:pPr indent="609600"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阅读下面短文，在空白处填入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个适当的单词或括号内单词的正确形式。有提示词的空格不限一词，无提示词的空格限填一词。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is an American school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 with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same school,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are in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classes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free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on the playground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3717032"/>
            <a:ext cx="1366080" cy="461665"/>
          </a:xfrm>
          <a:prstGeom prst="rect">
            <a:avLst/>
          </a:prstGeom>
        </p:spPr>
        <p:txBody>
          <a:bodyPr wrap="none">
            <a:spAutoFit/>
          </a:bodyPr>
          <a:lstStyle/>
          <a:p>
            <a:r>
              <a:rPr lang="en-US" altLang="zh-CN" sz="2400" dirty="0"/>
              <a:t>spending</a:t>
            </a:r>
            <a:endParaRPr lang="zh-CN" altLang="en-US" dirty="0"/>
          </a:p>
        </p:txBody>
      </p:sp>
      <p:sp>
        <p:nvSpPr>
          <p:cNvPr id="5" name="内容占位符 4"/>
          <p:cNvSpPr txBox="1"/>
          <p:nvPr/>
        </p:nvSpPr>
        <p:spPr bwMode="auto">
          <a:xfrm>
            <a:off x="360854"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句意：在我们的空闲时间，我们喜欢花时间在操场上。</a:t>
            </a:r>
            <a:r>
              <a:rPr lang="en-US" altLang="zh-CN" b="1" dirty="0" smtClean="0">
                <a:solidFill>
                  <a:srgbClr val="FF0000"/>
                </a:solidFill>
                <a:latin typeface="Times New Roman" panose="02020603050405020304" pitchFamily="18" charset="0"/>
                <a:ea typeface="宋体" panose="02010600030101010101" pitchFamily="2" charset="-122"/>
              </a:rPr>
              <a:t>spend</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花费</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enjoy doing </a:t>
            </a:r>
            <a:r>
              <a:rPr lang="en-US" altLang="zh-CN" b="1" dirty="0" err="1" smtClean="0">
                <a:solidFill>
                  <a:srgbClr val="FF0000"/>
                </a:solidFill>
                <a:latin typeface="Times New Roman" panose="02020603050405020304" pitchFamily="18" charset="0"/>
                <a:ea typeface="宋体" panose="02010600030101010101" pitchFamily="2" charset="-122"/>
              </a:rPr>
              <a:t>sth</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喜欢做某事</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spending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doesn’t know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thinks Chinese is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she is trying her best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tries to speak to us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understand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懂得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because she can’t speak Chinese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2492896"/>
            <a:ext cx="1580113" cy="461665"/>
          </a:xfrm>
          <a:prstGeom prst="rect">
            <a:avLst/>
          </a:prstGeom>
        </p:spPr>
        <p:txBody>
          <a:bodyPr wrap="none">
            <a:spAutoFit/>
          </a:bodyPr>
          <a:lstStyle/>
          <a:p>
            <a:r>
              <a:rPr lang="en-US" altLang="zh-CN" sz="2400" dirty="0"/>
              <a:t>interesting</a:t>
            </a:r>
            <a:endParaRPr lang="zh-CN" altLang="en-US" dirty="0"/>
          </a:p>
        </p:txBody>
      </p:sp>
      <p:sp>
        <p:nvSpPr>
          <p:cNvPr id="5" name="内容占位符 5"/>
          <p:cNvSpPr txBox="1"/>
          <p:nvPr/>
        </p:nvSpPr>
        <p:spPr bwMode="auto">
          <a:xfrm>
            <a:off x="360854" y="30409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dirty="0" smtClean="0">
                <a:solidFill>
                  <a:srgbClr val="FF0000"/>
                </a:solidFill>
                <a:latin typeface="Times New Roman" panose="02020603050405020304" pitchFamily="18" charset="0"/>
                <a:ea typeface="宋体" panose="02010600030101010101" pitchFamily="2" charset="-122"/>
              </a:rPr>
              <a:t>Mary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不懂中文，但她认为中文很有趣，她正在努力学习它。</a:t>
            </a:r>
            <a:r>
              <a:rPr lang="en-US" altLang="zh-CN" b="1" dirty="0" smtClean="0">
                <a:solidFill>
                  <a:srgbClr val="FF0000"/>
                </a:solidFill>
                <a:latin typeface="Times New Roman" panose="02020603050405020304" pitchFamily="18" charset="0"/>
                <a:ea typeface="宋体" panose="02010600030101010101" pitchFamily="2" charset="-122"/>
              </a:rPr>
              <a:t>interest</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兴趣</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“but she thinks Chinese is very</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可知，此处应表示中文很有趣，空格处应用形容词作表语，</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b="1" dirty="0" smtClean="0">
                <a:solidFill>
                  <a:srgbClr val="FF0000"/>
                </a:solidFill>
                <a:latin typeface="+mj-ea"/>
                <a:ea typeface="+mj-ea"/>
              </a:rPr>
              <a:t>”</a:t>
            </a:r>
            <a:r>
              <a:rPr lang="en-US" altLang="zh-CN" b="1" dirty="0" smtClean="0">
                <a:solidFill>
                  <a:srgbClr val="FF0000"/>
                </a:solidFill>
                <a:latin typeface="Times New Roman" panose="02020603050405020304" pitchFamily="18" charset="0"/>
                <a:ea typeface="宋体" panose="02010600030101010101" pitchFamily="2" charset="-122"/>
              </a:rPr>
              <a:t>interesting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interesting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doesn’t know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thinks Chinese is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she is trying her best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tries to speak to us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understand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懂得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because she can’t speak Chinese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2564904"/>
            <a:ext cx="1237839" cy="461665"/>
          </a:xfrm>
          <a:prstGeom prst="rect">
            <a:avLst/>
          </a:prstGeom>
        </p:spPr>
        <p:txBody>
          <a:bodyPr wrap="none">
            <a:spAutoFit/>
          </a:bodyPr>
          <a:lstStyle/>
          <a:p>
            <a:r>
              <a:rPr lang="en-US" altLang="zh-CN" sz="2400" dirty="0"/>
              <a:t>to study</a:t>
            </a:r>
            <a:endParaRPr lang="zh-CN" altLang="en-US" dirty="0"/>
          </a:p>
        </p:txBody>
      </p:sp>
      <p:sp>
        <p:nvSpPr>
          <p:cNvPr id="5" name="内容占位符 6"/>
          <p:cNvSpPr txBox="1"/>
          <p:nvPr/>
        </p:nvSpPr>
        <p:spPr bwMode="auto">
          <a:xfrm>
            <a:off x="360854" y="306896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dirty="0" smtClean="0">
                <a:solidFill>
                  <a:srgbClr val="FF0000"/>
                </a:solidFill>
                <a:latin typeface="Times New Roman" panose="02020603050405020304" pitchFamily="18" charset="0"/>
                <a:ea typeface="宋体" panose="02010600030101010101" pitchFamily="2" charset="-122"/>
              </a:rPr>
              <a:t>Mary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不懂中文，但她认为中文很有趣，她正在努力学习它。</a:t>
            </a:r>
            <a:r>
              <a:rPr lang="en-US" altLang="zh-CN" b="1" dirty="0" smtClean="0">
                <a:solidFill>
                  <a:srgbClr val="FF0000"/>
                </a:solidFill>
                <a:latin typeface="Times New Roman" panose="02020603050405020304" pitchFamily="18" charset="0"/>
                <a:ea typeface="宋体" panose="02010600030101010101" pitchFamily="2" charset="-122"/>
              </a:rPr>
              <a:t>study“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smtClean="0">
                <a:solidFill>
                  <a:srgbClr val="FF0000"/>
                </a:solidFill>
                <a:uFill>
                  <a:solidFill>
                    <a:srgbClr val="2ABDF2"/>
                  </a:solidFill>
                </a:uFill>
                <a:latin typeface="Times New Roman" panose="02020603050405020304" pitchFamily="18" charset="0"/>
                <a:ea typeface="宋体" panose="02010600030101010101" pitchFamily="2" charset="-122"/>
              </a:rPr>
              <a:t>try one’s best to do </a:t>
            </a:r>
            <a:r>
              <a:rPr lang="en-US" altLang="zh-CN" b="1" u="wavy" dirty="0" err="1" smtClean="0">
                <a:solidFill>
                  <a:srgbClr val="FF0000"/>
                </a:solidFill>
                <a:uFill>
                  <a:solidFill>
                    <a:srgbClr val="2ABDF2"/>
                  </a:solidFill>
                </a:uFill>
                <a:latin typeface="Times New Roman" panose="02020603050405020304" pitchFamily="18" charset="0"/>
                <a:ea typeface="宋体" panose="02010600030101010101" pitchFamily="2" charset="-122"/>
              </a:rPr>
              <a:t>sth</a:t>
            </a:r>
            <a:r>
              <a:rPr lang="en-US" altLang="zh-CN" b="1" u="wavy" dirty="0" smtClean="0">
                <a:solidFill>
                  <a:srgbClr val="FF0000"/>
                </a:solidFill>
                <a:uFill>
                  <a:solidFill>
                    <a:srgbClr val="2ABDF2"/>
                  </a:solidFill>
                </a:uFill>
                <a:latin typeface="+mj-ea"/>
                <a:ea typeface="+mj-ea"/>
              </a:rPr>
              <a:t>“</a:t>
            </a:r>
            <a:r>
              <a:rPr lang="zh-CN" altLang="zh-CN" b="1" u="wavy" dirty="0" smtClean="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竭尽全力做某事</a:t>
            </a:r>
            <a:r>
              <a:rPr lang="en-US" altLang="zh-CN" b="1" u="wavy" dirty="0" smtClean="0">
                <a:solidFill>
                  <a:srgbClr val="FF0000"/>
                </a:solidFill>
                <a:uFill>
                  <a:solidFill>
                    <a:srgbClr val="2ABDF2"/>
                  </a:solidFill>
                </a:u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to study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doesn’t know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thinks Chinese is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she is trying her best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 tries to speak to us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understand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懂得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because she can’t speak Chinese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2564904"/>
            <a:ext cx="713657" cy="461665"/>
          </a:xfrm>
          <a:prstGeom prst="rect">
            <a:avLst/>
          </a:prstGeom>
        </p:spPr>
        <p:txBody>
          <a:bodyPr wrap="none">
            <a:spAutoFit/>
          </a:bodyPr>
          <a:lstStyle/>
          <a:p>
            <a:r>
              <a:rPr lang="en-US" altLang="zh-CN" sz="2400" dirty="0"/>
              <a:t>well</a:t>
            </a:r>
            <a:endParaRPr lang="zh-CN" altLang="en-US" dirty="0"/>
          </a:p>
        </p:txBody>
      </p:sp>
      <p:sp>
        <p:nvSpPr>
          <p:cNvPr id="5" name="内容占位符 7"/>
          <p:cNvSpPr txBox="1"/>
          <p:nvPr/>
        </p:nvSpPr>
        <p:spPr bwMode="auto">
          <a:xfrm>
            <a:off x="360854" y="30908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句意：有时候我们听不懂她的话，因为她中文说得不好。</a:t>
            </a:r>
            <a:r>
              <a:rPr lang="en-US" altLang="zh-CN" b="1" dirty="0" smtClean="0">
                <a:solidFill>
                  <a:srgbClr val="FF0000"/>
                </a:solidFill>
                <a:latin typeface="Times New Roman" panose="02020603050405020304" pitchFamily="18" charset="0"/>
                <a:ea typeface="宋体" panose="02010600030101010101" pitchFamily="2" charset="-122"/>
              </a:rPr>
              <a:t>good</a:t>
            </a:r>
            <a:r>
              <a:rPr lang="en-US" altLang="zh-CN" b="1" dirty="0" smtClean="0">
                <a:solidFill>
                  <a:srgbClr val="FF0000"/>
                </a:solidFill>
                <a:latin typeface="+mj-ea"/>
                <a:ea typeface="+mj-ea"/>
              </a:rPr>
              <a:t>“</a:t>
            </a:r>
            <a:r>
              <a:rPr lang="zh-CN" altLang="zh-CN" b="1" dirty="0" smtClean="0">
                <a:solidFill>
                  <a:srgbClr val="FF0000"/>
                </a:solidFill>
                <a:latin typeface="+mj-ea"/>
                <a:ea typeface="+mj-ea"/>
                <a:cs typeface="Times New Roman" panose="02020603050405020304" pitchFamily="18" charset="0"/>
              </a:rPr>
              <a:t>好的</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。此处修饰动词</a:t>
            </a:r>
            <a:r>
              <a:rPr lang="en-US" altLang="zh-CN" b="1" dirty="0" smtClean="0">
                <a:solidFill>
                  <a:srgbClr val="FF0000"/>
                </a:solidFill>
                <a:latin typeface="Times New Roman" panose="02020603050405020304" pitchFamily="18" charset="0"/>
                <a:ea typeface="宋体" panose="02010600030101010101" pitchFamily="2" charset="-122"/>
              </a:rPr>
              <a:t>speak,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应用副词</a:t>
            </a:r>
            <a:r>
              <a:rPr lang="en-US" altLang="zh-CN" b="1" dirty="0" smtClean="0">
                <a:solidFill>
                  <a:srgbClr val="FF0000"/>
                </a:solidFill>
                <a:latin typeface="Times New Roman" panose="02020603050405020304" pitchFamily="18" charset="0"/>
                <a:ea typeface="宋体" panose="02010600030101010101" pitchFamily="2" charset="-122"/>
              </a:rPr>
              <a:t>well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well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4112</Words>
  <Application>WPS 演示</Application>
  <PresentationFormat>自定义</PresentationFormat>
  <Paragraphs>80</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469</cp:revision>
  <dcterms:created xsi:type="dcterms:W3CDTF">2020-11-06T05:24:00Z</dcterms:created>
  <dcterms:modified xsi:type="dcterms:W3CDTF">2025-09-16T02:44:07Z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70C5693434F5496C91A40CC6D900DE20_12</vt:lpwstr>
  </property>
</Properties>
</file>